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7" r:id="rId4"/>
    <p:sldId id="268" r:id="rId5"/>
    <p:sldId id="275" r:id="rId6"/>
    <p:sldId id="276" r:id="rId7"/>
    <p:sldId id="277" r:id="rId8"/>
    <p:sldId id="279" r:id="rId9"/>
    <p:sldId id="285" r:id="rId10"/>
    <p:sldId id="295" r:id="rId11"/>
    <p:sldId id="288" r:id="rId12"/>
    <p:sldId id="296" r:id="rId13"/>
    <p:sldId id="297" r:id="rId14"/>
    <p:sldId id="298" r:id="rId15"/>
    <p:sldId id="299" r:id="rId16"/>
    <p:sldId id="300" r:id="rId17"/>
    <p:sldId id="302" r:id="rId18"/>
    <p:sldId id="301" r:id="rId19"/>
    <p:sldId id="312" r:id="rId20"/>
    <p:sldId id="303" r:id="rId21"/>
    <p:sldId id="306" r:id="rId22"/>
    <p:sldId id="304" r:id="rId23"/>
    <p:sldId id="305" r:id="rId24"/>
    <p:sldId id="307" r:id="rId25"/>
    <p:sldId id="308" r:id="rId26"/>
    <p:sldId id="310" r:id="rId27"/>
    <p:sldId id="311" r:id="rId28"/>
    <p:sldId id="309" r:id="rId29"/>
    <p:sldId id="280" r:id="rId30"/>
    <p:sldId id="281" r:id="rId31"/>
    <p:sldId id="282" r:id="rId32"/>
    <p:sldId id="283" r:id="rId33"/>
    <p:sldId id="289" r:id="rId34"/>
    <p:sldId id="290" r:id="rId35"/>
    <p:sldId id="291" r:id="rId36"/>
    <p:sldId id="292" r:id="rId37"/>
    <p:sldId id="293" r:id="rId38"/>
    <p:sldId id="284" r:id="rId39"/>
    <p:sldId id="287" r:id="rId40"/>
    <p:sldId id="313" r:id="rId41"/>
    <p:sldId id="314" r:id="rId42"/>
    <p:sldId id="294" r:id="rId4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6" autoAdjust="0"/>
  </p:normalViewPr>
  <p:slideViewPr>
    <p:cSldViewPr>
      <p:cViewPr varScale="1">
        <p:scale>
          <a:sx n="111" d="100"/>
          <a:sy n="111" d="100"/>
        </p:scale>
        <p:origin x="162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9D9FE-C291-4CFC-A96C-AA79E34F58FC}" type="datetimeFigureOut">
              <a:rPr lang="ru-RU"/>
              <a:pPr>
                <a:defRPr/>
              </a:pPr>
              <a:t>30.06.2015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0A0BF-B28B-4773-A64F-DF1F5FE58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0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64DE2-A963-47D2-AAAA-2EB7F783C342}" type="datetimeFigureOut">
              <a:rPr lang="ru-RU"/>
              <a:pPr>
                <a:defRPr/>
              </a:pPr>
              <a:t>30.06.2015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C9E49-F9A2-463E-B859-5A12DE6E1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5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B1141-48F8-41A5-8E1B-64C80939A78A}" type="datetimeFigureOut">
              <a:rPr lang="ru-RU"/>
              <a:pPr>
                <a:defRPr/>
              </a:pPr>
              <a:t>30.06.2015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B2279-CC45-4BF1-9461-B3F58440B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82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30382-497D-4E49-98E3-2ED48A3042A7}" type="datetimeFigureOut">
              <a:rPr lang="ru-RU"/>
              <a:pPr>
                <a:defRPr/>
              </a:pPr>
              <a:t>30.06.2015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00750-9690-432D-A86C-EAA420E22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75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7897-1A70-4EF2-8F10-1DCE7235193A}" type="datetimeFigureOut">
              <a:rPr lang="ru-RU"/>
              <a:pPr>
                <a:defRPr/>
              </a:pPr>
              <a:t>30.06.2015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3D780-E928-4C22-93D9-5F3E4555F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6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34575-FE97-4712-8F1C-6A02A3AE0156}" type="datetimeFigureOut">
              <a:rPr lang="ru-RU"/>
              <a:pPr>
                <a:defRPr/>
              </a:pPr>
              <a:t>30.06.2015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5609A-141A-4414-97C1-07A8BFE53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7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BBE7F-ED1D-47A4-B0F5-8C892365BD2C}" type="datetimeFigureOut">
              <a:rPr lang="ru-RU"/>
              <a:pPr>
                <a:defRPr/>
              </a:pPr>
              <a:t>30.06.2015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AC411-A316-4B21-8118-708C8263D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44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132B4-70E1-4159-9DD7-1072B23A9BBA}" type="datetimeFigureOut">
              <a:rPr lang="ru-RU"/>
              <a:pPr>
                <a:defRPr/>
              </a:pPr>
              <a:t>30.06.2015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EEAB9-AFD6-44E8-AA18-13E5A6F68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750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CA482-6B1D-4C2F-9E02-69166AB548F5}" type="datetimeFigureOut">
              <a:rPr lang="ru-RU"/>
              <a:pPr>
                <a:defRPr/>
              </a:pPr>
              <a:t>30.06.2015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06339-B733-4EE4-9609-FC6EAC58B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63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EF6CA-B856-4063-A0CF-F4EED29FA423}" type="datetimeFigureOut">
              <a:rPr lang="ru-RU"/>
              <a:pPr>
                <a:defRPr/>
              </a:pPr>
              <a:t>30.06.2015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8DF18-2EA9-49D2-96DD-B3F225398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53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AF800-461B-418C-90CB-DA8225A86095}" type="datetimeFigureOut">
              <a:rPr lang="ru-RU"/>
              <a:pPr>
                <a:defRPr/>
              </a:pPr>
              <a:t>30.06.2015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D1FA4-3BD0-445A-A5C3-08237606A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59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73425FE-67C7-473D-B016-CB32EBF2CAAB}" type="datetimeFigureOut">
              <a:rPr lang="ru-RU"/>
              <a:pPr>
                <a:defRPr/>
              </a:pPr>
              <a:t>30.06.2015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289B4E87-44A3-4785-8B8A-09CD3C655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91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404813"/>
            <a:ext cx="7632700" cy="56880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cs typeface="Times New Roman" pitchFamily="18" charset="0"/>
              </a:rPr>
              <a:t>Средства радиозондирования атмосферы производимые и разрабатываемые ОАО «Радий»</a:t>
            </a:r>
            <a:r>
              <a:rPr lang="en-US" sz="5400" dirty="0" smtClean="0">
                <a:cs typeface="Times New Roman" pitchFamily="18" charset="0"/>
              </a:rPr>
              <a:t/>
            </a:r>
            <a:br>
              <a:rPr lang="en-US" sz="5400" dirty="0" smtClean="0">
                <a:cs typeface="Times New Roman" pitchFamily="18" charset="0"/>
              </a:rPr>
            </a:br>
            <a:r>
              <a:rPr lang="en-US" sz="5400" dirty="0" smtClean="0">
                <a:cs typeface="Times New Roman" pitchFamily="18" charset="0"/>
              </a:rPr>
              <a:t>WWW.Meteo-Radiy.ru</a:t>
            </a:r>
            <a:endParaRPr lang="ru-RU" sz="5400" dirty="0"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8">
        <p:split orient="vert"/>
      </p:transition>
    </mc:Choice>
    <mc:Fallback xmlns="">
      <p:transition spd="slow" advTm="69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362950" cy="586581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i="1" dirty="0" smtClean="0">
                <a:solidFill>
                  <a:prstClr val="black"/>
                </a:solidFill>
                <a:cs typeface="Arial" pitchFamily="34" charset="0"/>
              </a:rPr>
              <a:t>Технические характеристики БС</a:t>
            </a:r>
            <a:endParaRPr lang="ru-RU" sz="1800" i="1" dirty="0">
              <a:solidFill>
                <a:prstClr val="black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750" y="620713"/>
          <a:ext cx="8280400" cy="5764212"/>
        </p:xfrm>
        <a:graphic>
          <a:graphicData uri="http://schemas.openxmlformats.org/drawingml/2006/table">
            <a:tbl>
              <a:tblPr/>
              <a:tblGrid>
                <a:gridCol w="6324600"/>
                <a:gridCol w="1955800"/>
              </a:tblGrid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Диапазон принимаемых частот, МГц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400,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406,0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установки и индикации частоты настройки, Гц</a:t>
                      </a: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Суммарная погрешность частоты настройки изделия на рабочую частоту, не более,  Гц</a:t>
                      </a: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3251" marR="63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5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 демодулируемого сигнала ЧИМ: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девиация, кГц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скорость передачи, Бод</a:t>
                      </a: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</a:t>
                      </a:r>
                    </a:p>
                  </a:txBody>
                  <a:tcPr marL="63251" marR="632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Чувствительность при отношении сигнал+шум/шум, равном 10 дБ, не более, мкВ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0,2*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Динамический диапазон изделия по интермодуляции третьего порядка, не менее,  дБ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блокирующей помехи при отстройке помехи на 100 кГц относительно частоты настройки, не менее, В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251" marR="63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Напряжение радиопомех, создаваемых изделием, по ГОСТ В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25803-91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соответствует группе 1.3.1 </a:t>
                      </a:r>
                    </a:p>
                  </a:txBody>
                  <a:tcPr marL="63251" marR="63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готовности к работе, после подачи электропитания, мин</a:t>
                      </a: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3251" marR="63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Напряжение питания от сети переменного тока, В</a:t>
                      </a: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220±22</a:t>
                      </a:r>
                    </a:p>
                  </a:txBody>
                  <a:tcPr marL="63251" marR="63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Частота сети переменного тока, Гц</a:t>
                      </a: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(+15; –5)</a:t>
                      </a:r>
                    </a:p>
                  </a:txBody>
                  <a:tcPr marL="63251" marR="63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 потребления от сети переменного тока, не более, Вт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Напряжение питания от аккумуляторной батареи, В</a:t>
                      </a: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20,2 до 30,2</a:t>
                      </a:r>
                    </a:p>
                  </a:txBody>
                  <a:tcPr marL="63251" marR="63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 потребления при питании от аккумуляторной батареи, не более, А </a:t>
                      </a: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масса составных частей изделия, не более, кг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721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539750" y="1196975"/>
          <a:ext cx="8353425" cy="3292476"/>
        </p:xfrm>
        <a:graphic>
          <a:graphicData uri="http://schemas.openxmlformats.org/drawingml/2006/table">
            <a:tbl>
              <a:tblPr/>
              <a:tblGrid>
                <a:gridCol w="4402138"/>
                <a:gridCol w="2154237"/>
                <a:gridCol w="1797050"/>
              </a:tblGrid>
              <a:tr h="8231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Радиолокационная система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Навигационная система «Полюс»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наземного оборудования, руб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9500000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900000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Пусконаладочные работы, руб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9000000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1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радиозонды в течение 10 лет при ежедневном одноразовом зондировании, руб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6935000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13505000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1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электроэнергию в течение 10 лет при ежедневном двухразовом зондировании, руб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25501000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14681000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4" name="Rectangle 1"/>
          <p:cNvSpPr>
            <a:spLocks noChangeArrowheads="1"/>
          </p:cNvSpPr>
          <p:nvPr/>
        </p:nvSpPr>
        <p:spPr bwMode="auto">
          <a:xfrm>
            <a:off x="539750" y="115888"/>
            <a:ext cx="780256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08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экономической целесообразности внедрения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навигационной системы радиозондирования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«Полюс» в аэрологическую сеть Росгидромета.</a:t>
            </a:r>
            <a:endParaRPr lang="ru-RU" altLang="ru-RU" sz="180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13345" name="Прямоугольник 5"/>
          <p:cNvSpPr>
            <a:spLocks noChangeArrowheads="1"/>
          </p:cNvSpPr>
          <p:nvPr/>
        </p:nvSpPr>
        <p:spPr bwMode="auto">
          <a:xfrm>
            <a:off x="539750" y="4652963"/>
            <a:ext cx="83534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приблизительная прямая экономия за 10 лет эксплуатации составляет 11 млн. рублей. Использование на сети Росгидромета навигационных радиозондов в больших объемах значительно удешевит систему. Кроме того система «Полюс» проста в эксплуатации и не требует привлечения высококвалифицированных специалистов для ее обслуживания.</a:t>
            </a:r>
            <a:endParaRPr lang="ru-RU" altLang="ru-RU" sz="2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834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620713"/>
            <a:ext cx="8229600" cy="5505450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6000" dirty="0" smtClean="0"/>
              <a:t>Краткое описание интерфейса программного обеспечения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1">
        <p:split orient="vert"/>
      </p:transition>
    </mc:Choice>
    <mc:Fallback xmlns="">
      <p:transition spd="slow" advTm="33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260350"/>
            <a:ext cx="8229600" cy="5762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3600" dirty="0" smtClean="0"/>
              <a:t>Предполетная подготовка</a:t>
            </a:r>
            <a:endParaRPr lang="ru-RU" sz="3600" dirty="0"/>
          </a:p>
        </p:txBody>
      </p:sp>
      <p:pic>
        <p:nvPicPr>
          <p:cNvPr id="1536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788" y="908050"/>
            <a:ext cx="7235825" cy="543401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112">
        <p14:reveal/>
      </p:transition>
    </mc:Choice>
    <mc:Fallback xmlns="">
      <p:transition spd="slow" advTm="51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260350"/>
            <a:ext cx="8229600" cy="5762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3600" dirty="0" smtClean="0"/>
              <a:t>Настройки станции</a:t>
            </a:r>
            <a:endParaRPr lang="ru-RU" sz="3600" dirty="0"/>
          </a:p>
        </p:txBody>
      </p:sp>
      <p:pic>
        <p:nvPicPr>
          <p:cNvPr id="1638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71538"/>
            <a:ext cx="76327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155">
        <p:circle/>
      </p:transition>
    </mc:Choice>
    <mc:Fallback xmlns="">
      <p:transition spd="slow" advTm="515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260350"/>
            <a:ext cx="8229600" cy="5762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3600" dirty="0" smtClean="0"/>
              <a:t>Настройки станции</a:t>
            </a:r>
            <a:endParaRPr lang="ru-RU" sz="3600" dirty="0"/>
          </a:p>
        </p:txBody>
      </p:sp>
      <p:pic>
        <p:nvPicPr>
          <p:cNvPr id="17411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275" y="836613"/>
            <a:ext cx="7791450" cy="5832475"/>
          </a:xfrm>
        </p:spPr>
      </p:pic>
    </p:spTree>
  </p:cSld>
  <p:clrMapOvr>
    <a:masterClrMapping/>
  </p:clrMapOvr>
  <p:transition spd="med" advTm="298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260350"/>
            <a:ext cx="8229600" cy="5762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3600" dirty="0" smtClean="0"/>
              <a:t>Настройки станции</a:t>
            </a:r>
            <a:endParaRPr lang="ru-RU" sz="3600" dirty="0"/>
          </a:p>
        </p:txBody>
      </p:sp>
      <p:pic>
        <p:nvPicPr>
          <p:cNvPr id="1843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225" y="836613"/>
            <a:ext cx="7575550" cy="56880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402">
        <p:cut/>
      </p:transition>
    </mc:Choice>
    <mc:Fallback xmlns="">
      <p:transition advTm="3402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260350"/>
            <a:ext cx="8229600" cy="5762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3600" dirty="0" smtClean="0"/>
              <a:t>Архив данных</a:t>
            </a:r>
            <a:endParaRPr lang="ru-RU" sz="3600" dirty="0"/>
          </a:p>
        </p:txBody>
      </p:sp>
      <p:pic>
        <p:nvPicPr>
          <p:cNvPr id="1945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225" y="836613"/>
            <a:ext cx="7575550" cy="56880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03">
        <p:fade/>
      </p:transition>
    </mc:Choice>
    <mc:Fallback xmlns="">
      <p:transition spd="med" advTm="47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260350"/>
            <a:ext cx="8229600" cy="5762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3600" dirty="0" smtClean="0"/>
              <a:t>Построения, </a:t>
            </a:r>
            <a:r>
              <a:rPr lang="ru-RU" sz="3600" dirty="0" err="1" smtClean="0"/>
              <a:t>метеопрофили</a:t>
            </a:r>
            <a:endParaRPr lang="ru-RU" sz="3600" dirty="0"/>
          </a:p>
        </p:txBody>
      </p:sp>
      <p:pic>
        <p:nvPicPr>
          <p:cNvPr id="20483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836613"/>
            <a:ext cx="7775575" cy="5832475"/>
          </a:xfrm>
        </p:spPr>
      </p:pic>
    </p:spTree>
  </p:cSld>
  <p:clrMapOvr>
    <a:masterClrMapping/>
  </p:clrMapOvr>
  <p:transition spd="slow" advTm="6079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260350"/>
            <a:ext cx="8229600" cy="5762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3600" dirty="0" smtClean="0"/>
              <a:t>Построения, скорость ветра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683" y="836613"/>
            <a:ext cx="7776633" cy="5832475"/>
          </a:xfrm>
          <a:prstGeom prst="rect">
            <a:avLst/>
          </a:prstGeom>
        </p:spPr>
      </p:pic>
    </p:spTree>
  </p:cSld>
  <p:clrMapOvr>
    <a:masterClrMapping/>
  </p:clrMapOvr>
  <p:transition spd="slow" advTm="5517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20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cs typeface="Times New Roman" pitchFamily="18" charset="0"/>
              </a:rPr>
              <a:t>Введение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>
                <a:solidFill>
                  <a:schemeClr val="tx1"/>
                </a:solidFill>
                <a:cs typeface="Arial" pitchFamily="34" charset="0"/>
              </a:rPr>
              <a:t>СР обеспечивают потребителя метеорологической информацией о параметрах свободной атмосферы, таких как температура, влажность, давление, направление и скорость ветра, а также могут использоваться для измерения специальных параметров (радиации, уровня промышленных выбросов газов, аэрозолей и т.п</a:t>
            </a:r>
            <a:r>
              <a:rPr lang="ru-RU" i="1" dirty="0" smtClean="0">
                <a:solidFill>
                  <a:schemeClr val="tx1"/>
                </a:solidFill>
                <a:cs typeface="Arial" pitchFamily="34" charset="0"/>
              </a:rPr>
              <a:t>.).</a:t>
            </a:r>
            <a:endParaRPr lang="ru-RU" i="1" dirty="0">
              <a:solidFill>
                <a:schemeClr val="tx1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>
                <a:solidFill>
                  <a:schemeClr val="tx1"/>
                </a:solidFill>
                <a:cs typeface="Arial" pitchFamily="34" charset="0"/>
              </a:rPr>
              <a:t>В мировой практике сформировались два основных метода измерения координат АРЗ определяющих структуру СР </a:t>
            </a:r>
            <a:r>
              <a:rPr lang="ru-RU" i="1" dirty="0" smtClean="0">
                <a:solidFill>
                  <a:schemeClr val="tx1"/>
                </a:solidFill>
                <a:cs typeface="Arial" pitchFamily="34" charset="0"/>
              </a:rPr>
              <a:t>: </a:t>
            </a:r>
            <a:endParaRPr lang="ru-RU" i="1" dirty="0">
              <a:solidFill>
                <a:schemeClr val="tx1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>
                <a:solidFill>
                  <a:schemeClr val="tx1"/>
                </a:solidFill>
                <a:cs typeface="Arial" pitchFamily="34" charset="0"/>
              </a:rPr>
              <a:t>  - угломерно-дальномерный метод, использующий радиолокационные станции (РЛС),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>
                <a:solidFill>
                  <a:schemeClr val="tx1"/>
                </a:solidFill>
                <a:cs typeface="Arial" pitchFamily="34" charset="0"/>
              </a:rPr>
              <a:t>  - разностно-дальномерный метод, использующий сигналы радионавигационных систем.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85">
        <p:fade/>
      </p:transition>
    </mc:Choice>
    <mc:Fallback xmlns="">
      <p:transition spd="med" advTm="47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260350"/>
            <a:ext cx="8229600" cy="5762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3600" dirty="0" smtClean="0"/>
              <a:t>Построения, траектория</a:t>
            </a:r>
            <a:endParaRPr lang="ru-RU" sz="3600" dirty="0"/>
          </a:p>
        </p:txBody>
      </p:sp>
      <p:pic>
        <p:nvPicPr>
          <p:cNvPr id="2253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63" y="836613"/>
            <a:ext cx="7585075" cy="56880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73">
        <p:split orient="vert"/>
      </p:transition>
    </mc:Choice>
    <mc:Fallback xmlns="">
      <p:transition spd="slow" advTm="357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260350"/>
            <a:ext cx="8229600" cy="5762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3600" dirty="0" smtClean="0"/>
              <a:t>Построения, спец. точки</a:t>
            </a:r>
            <a:endParaRPr lang="ru-RU" sz="3600" dirty="0"/>
          </a:p>
        </p:txBody>
      </p:sp>
      <p:pic>
        <p:nvPicPr>
          <p:cNvPr id="2355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63" y="836613"/>
            <a:ext cx="7585075" cy="56880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191">
        <p14:reveal/>
      </p:transition>
    </mc:Choice>
    <mc:Fallback xmlns="">
      <p:transition spd="slow" advTm="21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260350"/>
            <a:ext cx="8229600" cy="5762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3600" dirty="0" smtClean="0"/>
              <a:t>Построения, спец. точки</a:t>
            </a:r>
            <a:endParaRPr lang="ru-RU" sz="3600" dirty="0"/>
          </a:p>
        </p:txBody>
      </p:sp>
      <p:pic>
        <p:nvPicPr>
          <p:cNvPr id="24579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750" y="836613"/>
            <a:ext cx="7556500" cy="5688012"/>
          </a:xfrm>
        </p:spPr>
      </p:pic>
    </p:spTree>
  </p:cSld>
  <p:clrMapOvr>
    <a:masterClrMapping/>
  </p:clrMapOvr>
  <p:transition spd="slow" advTm="3240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260350"/>
            <a:ext cx="8229600" cy="5762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3600" dirty="0" smtClean="0"/>
              <a:t>Телеметрия, собранные данные</a:t>
            </a:r>
            <a:endParaRPr lang="ru-RU" sz="3600" dirty="0"/>
          </a:p>
        </p:txBody>
      </p:sp>
      <p:pic>
        <p:nvPicPr>
          <p:cNvPr id="2560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350" y="836613"/>
            <a:ext cx="7607300" cy="56880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879">
        <p:circle/>
      </p:transition>
    </mc:Choice>
    <mc:Fallback xmlns="">
      <p:transition spd="slow" advTm="287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260350"/>
            <a:ext cx="8229600" cy="5762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3600" dirty="0" smtClean="0"/>
              <a:t>Телеметрия, выборка</a:t>
            </a:r>
            <a:endParaRPr lang="ru-RU" sz="3600" dirty="0"/>
          </a:p>
        </p:txBody>
      </p:sp>
      <p:pic>
        <p:nvPicPr>
          <p:cNvPr id="2662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575" y="836613"/>
            <a:ext cx="7562850" cy="56880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814">
        <p:cut/>
      </p:transition>
    </mc:Choice>
    <mc:Fallback xmlns="">
      <p:transition advTm="381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260350"/>
            <a:ext cx="8229600" cy="5762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3600" dirty="0" smtClean="0"/>
              <a:t>Телеметрия, Карта</a:t>
            </a:r>
            <a:endParaRPr lang="ru-RU" sz="3600" dirty="0"/>
          </a:p>
        </p:txBody>
      </p:sp>
      <p:pic>
        <p:nvPicPr>
          <p:cNvPr id="27651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225" y="836613"/>
            <a:ext cx="7575550" cy="56880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38">
        <p:fade/>
      </p:transition>
    </mc:Choice>
    <mc:Fallback xmlns="">
      <p:transition spd="med" advTm="55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260350"/>
            <a:ext cx="8229600" cy="5762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3600" dirty="0" smtClean="0"/>
              <a:t>Телеметрия, Карта</a:t>
            </a:r>
            <a:endParaRPr lang="ru-RU" sz="3600" dirty="0"/>
          </a:p>
        </p:txBody>
      </p:sp>
      <p:pic>
        <p:nvPicPr>
          <p:cNvPr id="2867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113" y="836613"/>
            <a:ext cx="7597775" cy="5688012"/>
          </a:xfrm>
        </p:spPr>
      </p:pic>
    </p:spTree>
  </p:cSld>
  <p:clrMapOvr>
    <a:masterClrMapping/>
  </p:clrMapOvr>
  <p:transition spd="slow" advTm="4372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260350"/>
            <a:ext cx="8229600" cy="5762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3600" dirty="0" smtClean="0"/>
              <a:t>Телеметрия, Карта</a:t>
            </a:r>
            <a:endParaRPr lang="ru-RU" sz="3600" dirty="0"/>
          </a:p>
        </p:txBody>
      </p:sp>
      <p:pic>
        <p:nvPicPr>
          <p:cNvPr id="2969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868363"/>
            <a:ext cx="3824288" cy="5688012"/>
          </a:xfrm>
        </p:spPr>
      </p:pic>
      <p:pic>
        <p:nvPicPr>
          <p:cNvPr id="2970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868363"/>
            <a:ext cx="4410075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668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260350"/>
            <a:ext cx="8229600" cy="5762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3600" dirty="0" smtClean="0"/>
              <a:t>Состояние станции</a:t>
            </a:r>
            <a:endParaRPr lang="ru-RU" sz="3600" dirty="0"/>
          </a:p>
        </p:txBody>
      </p:sp>
      <p:pic>
        <p:nvPicPr>
          <p:cNvPr id="30723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638" y="836613"/>
            <a:ext cx="7578725" cy="56880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70">
        <p:split orient="vert"/>
      </p:transition>
    </mc:Choice>
    <mc:Fallback xmlns="">
      <p:transition spd="slow" advTm="527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468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Радиозонд МРЗ-Н1</a:t>
            </a:r>
            <a:br>
              <a:rPr lang="ru-RU" dirty="0" smtClean="0"/>
            </a:br>
            <a:r>
              <a:rPr lang="en-US" dirty="0" smtClean="0"/>
              <a:t>RU.C.28.005.A </a:t>
            </a:r>
            <a:r>
              <a:rPr lang="ru-RU" dirty="0" smtClean="0"/>
              <a:t>№ 51931</a:t>
            </a:r>
            <a:endParaRPr lang="ru-RU" dirty="0"/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457200" y="1663700"/>
            <a:ext cx="8229600" cy="5145088"/>
          </a:xfrm>
        </p:spPr>
        <p:txBody>
          <a:bodyPr/>
          <a:lstStyle/>
          <a:p>
            <a:pPr eaLnBrk="1" hangingPunct="1"/>
            <a:r>
              <a:rPr lang="ru-RU" altLang="ru-RU" sz="1800" i="1" smtClean="0">
                <a:solidFill>
                  <a:schemeClr val="tx1"/>
                </a:solidFill>
                <a:cs typeface="Arial" panose="020B0604020202020204" pitchFamily="34" charset="0"/>
              </a:rPr>
              <a:t>Аэрологический радиозонд МРЗ-Н1 полностью совместим системой радиозондирования «Полюс».</a:t>
            </a:r>
          </a:p>
          <a:p>
            <a:pPr eaLnBrk="1" hangingPunct="1"/>
            <a:r>
              <a:rPr lang="ru-RU" altLang="ru-RU" sz="1800" i="1" smtClean="0">
                <a:solidFill>
                  <a:schemeClr val="tx1"/>
                </a:solidFill>
                <a:cs typeface="Arial" panose="020B0604020202020204" pitchFamily="34" charset="0"/>
              </a:rPr>
              <a:t>Радиозонд МРЗ-Н1 снабжен приемным модулем навигационных сигналов. </a:t>
            </a:r>
          </a:p>
          <a:p>
            <a:pPr eaLnBrk="1" hangingPunct="1"/>
            <a:r>
              <a:rPr lang="ru-RU" altLang="ru-RU" sz="1800" i="1" smtClean="0">
                <a:solidFill>
                  <a:schemeClr val="tx1"/>
                </a:solidFill>
                <a:cs typeface="Arial" panose="020B0604020202020204" pitchFamily="34" charset="0"/>
              </a:rPr>
              <a:t>Датчики и блок телеметрии радиозонда осуществляют преобразование метеорологических параметров в телеметрический сигнал. </a:t>
            </a:r>
          </a:p>
          <a:p>
            <a:pPr eaLnBrk="1" hangingPunct="1"/>
            <a:r>
              <a:rPr lang="ru-RU" altLang="ru-RU" sz="1800" i="1" smtClean="0">
                <a:solidFill>
                  <a:schemeClr val="tx1"/>
                </a:solidFill>
                <a:cs typeface="Arial" panose="020B0604020202020204" pitchFamily="34" charset="0"/>
              </a:rPr>
              <a:t>Микроконтроллер радиозонда формирует цифровой код, в котором содержится текущая навигационная информация и телеметрические данные. </a:t>
            </a:r>
          </a:p>
          <a:p>
            <a:pPr eaLnBrk="1" hangingPunct="1"/>
            <a:r>
              <a:rPr lang="ru-RU" altLang="ru-RU" sz="1800" i="1" smtClean="0">
                <a:solidFill>
                  <a:schemeClr val="tx1"/>
                </a:solidFill>
                <a:cs typeface="Arial" panose="020B0604020202020204" pitchFamily="34" charset="0"/>
              </a:rPr>
              <a:t>Передатчик радиозонда передает данные в пакетном режиме на базовую станцию слежения по каналу связи на одной из частот в диапазоне 400,15…406 МГц. </a:t>
            </a:r>
          </a:p>
          <a:p>
            <a:pPr eaLnBrk="1" hangingPunct="1"/>
            <a:r>
              <a:rPr lang="ru-RU" altLang="ru-RU" sz="1800" i="1" smtClean="0">
                <a:solidFill>
                  <a:schemeClr val="tx1"/>
                </a:solidFill>
                <a:cs typeface="Arial" panose="020B0604020202020204" pitchFamily="34" charset="0"/>
              </a:rPr>
              <a:t>Частота канала передачи радиозонда может быть перепрограммирована перед запуском с шагом 100 кГц.</a:t>
            </a:r>
          </a:p>
        </p:txBody>
      </p:sp>
    </p:spTree>
  </p:cSld>
  <p:clrMapOvr>
    <a:masterClrMapping/>
  </p:clrMapOvr>
  <p:transition spd="slow" advTm="902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8315">
            <a:off x="2617788" y="1793875"/>
            <a:ext cx="3686175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Угломерно-дальномерный метод</a:t>
            </a:r>
            <a:endParaRPr lang="ru-RU" sz="4000" dirty="0"/>
          </a:p>
        </p:txBody>
      </p:sp>
      <p:pic>
        <p:nvPicPr>
          <p:cNvPr id="51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68313" y="4005263"/>
            <a:ext cx="2573337" cy="194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3513" y="1628775"/>
            <a:ext cx="8604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6"/>
          <a:stretch>
            <a:fillRect/>
          </a:stretch>
        </p:blipFill>
        <p:spPr bwMode="auto">
          <a:xfrm>
            <a:off x="5651500" y="3429000"/>
            <a:ext cx="28416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755650" y="1341438"/>
            <a:ext cx="42481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Азимут и угол места радиозонда определяются при помощи радиолокатора, дальность определяется по ответной паузе на запросный импульс</a:t>
            </a:r>
          </a:p>
        </p:txBody>
      </p:sp>
    </p:spTree>
  </p:cSld>
  <p:clrMapOvr>
    <a:masterClrMapping/>
  </p:clrMapOvr>
  <p:transition spd="slow" advTm="7552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/>
            <a:r>
              <a:rPr lang="ru-RU" altLang="ru-RU" sz="2000" i="1" smtClean="0">
                <a:solidFill>
                  <a:srgbClr val="000000"/>
                </a:solidFill>
                <a:cs typeface="Arial" panose="020B0604020202020204" pitchFamily="34" charset="0"/>
              </a:rPr>
              <a:t>Радиозонд МРЗ-Н1 снабжен запатентованной схемой питания для обеспечения работы от различных типов источников питания.</a:t>
            </a:r>
          </a:p>
          <a:p>
            <a:pPr eaLnBrk="1" hangingPunct="1"/>
            <a:r>
              <a:rPr lang="ru-RU" altLang="ru-RU" sz="2000" i="1" smtClean="0">
                <a:solidFill>
                  <a:srgbClr val="000000"/>
                </a:solidFill>
                <a:cs typeface="Arial" panose="020B0604020202020204" pitchFamily="34" charset="0"/>
              </a:rPr>
              <a:t>Конструкция блока датчиков значительно уменьшает влияние солнечной радиации, в том числе и отраженной от поверхности зонда.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32771" name="Picture 2" descr="Z:\Projects\1\Исх\Материалы для буклета\МРЗ-Н1\ЗОН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" t="32709" r="2650" b="43541"/>
          <a:stretch>
            <a:fillRect/>
          </a:stretch>
        </p:blipFill>
        <p:spPr bwMode="auto">
          <a:xfrm>
            <a:off x="2555875" y="2924175"/>
            <a:ext cx="48196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522">
        <p:circle/>
      </p:transition>
    </mc:Choice>
    <mc:Fallback xmlns="">
      <p:transition spd="slow" advTm="552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Радиозонд МРЗ-Н1 ШЛИГ.405543.004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i="1" dirty="0">
                <a:solidFill>
                  <a:schemeClr val="tx1"/>
                </a:solidFill>
                <a:cs typeface="Arial" pitchFamily="34" charset="0"/>
              </a:rPr>
              <a:t>Метрологические </a:t>
            </a:r>
            <a:r>
              <a:rPr lang="ru-RU" sz="1800" i="1" dirty="0" smtClean="0">
                <a:solidFill>
                  <a:schemeClr val="tx1"/>
                </a:solidFill>
                <a:cs typeface="Arial" pitchFamily="34" charset="0"/>
              </a:rPr>
              <a:t>характеристики МРЗ-Н1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i="1" dirty="0">
              <a:solidFill>
                <a:schemeClr val="tx1"/>
              </a:solidFill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i="1" dirty="0" smtClean="0">
              <a:solidFill>
                <a:schemeClr val="tx1"/>
              </a:solidFill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i="1" dirty="0">
              <a:solidFill>
                <a:schemeClr val="tx1"/>
              </a:solidFill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i="1" dirty="0" smtClean="0">
              <a:solidFill>
                <a:schemeClr val="tx1"/>
              </a:solidFill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i="1" dirty="0">
              <a:solidFill>
                <a:schemeClr val="tx1"/>
              </a:solidFill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i="1" dirty="0" smtClean="0">
              <a:solidFill>
                <a:schemeClr val="tx1"/>
              </a:solidFill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i="1" dirty="0">
              <a:solidFill>
                <a:schemeClr val="tx1"/>
              </a:solidFill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i="1" dirty="0" smtClean="0">
              <a:solidFill>
                <a:schemeClr val="tx1"/>
              </a:solidFill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i="1" dirty="0">
              <a:solidFill>
                <a:schemeClr val="tx1"/>
              </a:solidFill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i="1" dirty="0" smtClean="0">
              <a:solidFill>
                <a:schemeClr val="tx1"/>
              </a:solidFill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i="1" dirty="0">
              <a:solidFill>
                <a:schemeClr val="tx1"/>
              </a:solidFill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i="1" dirty="0" smtClean="0">
              <a:solidFill>
                <a:schemeClr val="tx1"/>
              </a:solidFill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i="1" dirty="0" smtClean="0">
              <a:solidFill>
                <a:schemeClr val="tx1"/>
              </a:solidFill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i="1" dirty="0">
              <a:solidFill>
                <a:schemeClr val="tx1"/>
              </a:solidFill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i="1" dirty="0">
                <a:solidFill>
                  <a:schemeClr val="tx1"/>
                </a:solidFill>
                <a:cs typeface="Arial" pitchFamily="34" charset="0"/>
              </a:rPr>
              <a:t>* </a:t>
            </a:r>
            <a:r>
              <a:rPr lang="ru-RU" sz="1800" i="1" dirty="0" smtClean="0">
                <a:solidFill>
                  <a:schemeClr val="tx1"/>
                </a:solidFill>
                <a:cs typeface="Arial" pitchFamily="34" charset="0"/>
              </a:rPr>
              <a:t>– При </a:t>
            </a:r>
            <a:r>
              <a:rPr lang="ru-RU" sz="1800" i="1" dirty="0">
                <a:solidFill>
                  <a:schemeClr val="tx1"/>
                </a:solidFill>
                <a:cs typeface="Arial" pitchFamily="34" charset="0"/>
              </a:rPr>
              <a:t>температуре ниже минус 40 </a:t>
            </a:r>
            <a:r>
              <a:rPr lang="ru-RU" sz="1800" i="1" dirty="0" smtClean="0">
                <a:solidFill>
                  <a:schemeClr val="tx1"/>
                </a:solidFill>
                <a:cs typeface="Arial" pitchFamily="34" charset="0"/>
              </a:rPr>
              <a:t>градусов Цельсия погрешность </a:t>
            </a:r>
            <a:r>
              <a:rPr lang="ru-RU" sz="1800" i="1" dirty="0">
                <a:solidFill>
                  <a:schemeClr val="tx1"/>
                </a:solidFill>
                <a:cs typeface="Arial" pitchFamily="34" charset="0"/>
              </a:rPr>
              <a:t>при измерении влажности не нормируется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778536"/>
              </p:ext>
            </p:extLst>
          </p:nvPr>
        </p:nvGraphicFramePr>
        <p:xfrm>
          <a:off x="684213" y="1628775"/>
          <a:ext cx="7848600" cy="3995739"/>
        </p:xfrm>
        <a:graphic>
          <a:graphicData uri="http://schemas.openxmlformats.org/drawingml/2006/table">
            <a:tbl>
              <a:tblPr/>
              <a:tblGrid>
                <a:gridCol w="5994400"/>
                <a:gridCol w="1854200"/>
              </a:tblGrid>
              <a:tr h="881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 допускаемой абсолютной погрешности радиозонда при измерении температуры от минус 90 до 50 °С, с доверительной вероятностью 0,95 (2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не более, °С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60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 допускаемой абсолютной погрешности радиозонда при измерении относительной влажности, с доверительной вероятностью 0,95 (2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не более, %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диапазоне от 10 до 90 %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диапазоне от 10 до 90 %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диапазоне от 90 до 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±8*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±5*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±8*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1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Погрешность измерения координат в плане радиозонда с доверительной вероятностью 0,95 (при уровнях сигналов не менее - 130дБм, HDOP&lt;2, VDOP&lt;3), не более, м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±15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4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Среднеквадратическая погрешность измерения высоты, не более, м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±15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663">
        <p:cut/>
      </p:transition>
    </mc:Choice>
    <mc:Fallback xmlns="">
      <p:transition advTm="1663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i="1" dirty="0" smtClean="0">
                <a:solidFill>
                  <a:prstClr val="black"/>
                </a:solidFill>
                <a:cs typeface="Arial" pitchFamily="34" charset="0"/>
              </a:rPr>
              <a:t>Технические характеристики МРЗ-Н1</a:t>
            </a:r>
            <a:endParaRPr lang="ru-RU" sz="1800" i="1" dirty="0">
              <a:solidFill>
                <a:prstClr val="black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188" y="620713"/>
          <a:ext cx="8137525" cy="5829301"/>
        </p:xfrm>
        <a:graphic>
          <a:graphicData uri="http://schemas.openxmlformats.org/drawingml/2006/table">
            <a:tbl>
              <a:tblPr/>
              <a:tblGrid>
                <a:gridCol w="6216650"/>
                <a:gridCol w="1920875"/>
              </a:tblGrid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Диапазон измерения температуры, 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минус 90 до 50</a:t>
                      </a: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Диапазон измерения относительной влажности, %</a:t>
                      </a: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0 до 100</a:t>
                      </a: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непрерывной работы с момента подключения батареи, не менее, ч</a:t>
                      </a: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251" marR="63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Диапазон перестройки несущей частоты излучения передатчика радиозонда, МГц </a:t>
                      </a: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400,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406,0</a:t>
                      </a:r>
                    </a:p>
                  </a:txBody>
                  <a:tcPr marL="63251" marR="63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Канальный шаг перестройки несущей частоты излучения передатчика радиозонда, кГц </a:t>
                      </a: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3251" marR="63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несущей частоты излучения передатчика радиозонда от номинального значения, кГц</a:t>
                      </a: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±2</a:t>
                      </a:r>
                    </a:p>
                  </a:txBody>
                  <a:tcPr marL="63251" marR="63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4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 потока энергии излучения приемопередатчика на расстоянии (2,00±0,05) м в направлении, отстоящем под углом 55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оси вибратора антенны, не менее, Вт/м</a:t>
                      </a:r>
                      <a:r>
                        <a:rPr kumimoji="0" lang="ru-RU" alt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1,0·10</a:t>
                      </a:r>
                      <a:r>
                        <a:rPr kumimoji="0" lang="ru-RU" alt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251" marR="63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44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 частотно-импульсной модуляции (ЧИМ) сигнала передатчика: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девиация частоты, кГц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скорость передачи данных, бит/с </a:t>
                      </a: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±(2,0…2,5)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2400±1 </a:t>
                      </a: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Ширина полосы частоты излучения передатчика радиозонда по уровню минус 30 дБ, не более, кГц </a:t>
                      </a: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</a:p>
                  </a:txBody>
                  <a:tcPr marL="63251" marR="63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4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побочных излучений, не более, дБ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 частотах второй и третьей гармоник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 частотах гармоник выше третьей</a:t>
                      </a: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60 </a:t>
                      </a:r>
                    </a:p>
                  </a:txBody>
                  <a:tcPr marL="63251" marR="63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Полетная масса, не более, кг</a:t>
                      </a: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3251" marR="63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50">
        <p:fade/>
      </p:transition>
    </mc:Choice>
    <mc:Fallback xmlns="">
      <p:transition spd="med" advTm="11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ъект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/>
            <a:r>
              <a:rPr lang="ru-RU" altLang="ru-RU" i="1" smtClean="0">
                <a:solidFill>
                  <a:schemeClr val="tx1"/>
                </a:solidFill>
                <a:cs typeface="Arial" panose="020B0604020202020204" pitchFamily="34" charset="0"/>
              </a:rPr>
              <a:t>В настоящее время аэрологическая сеть Росгидромета оснащена системами радио-зондирования атмосферы (СР) радиолокационного типа – АВК-1, Вектор-М, МАРЛ.</a:t>
            </a:r>
          </a:p>
          <a:p>
            <a:pPr eaLnBrk="1" hangingPunct="1"/>
            <a:r>
              <a:rPr lang="ru-RU" altLang="ru-RU" i="1" smtClean="0">
                <a:solidFill>
                  <a:schemeClr val="tx1"/>
                </a:solidFill>
                <a:cs typeface="Arial" panose="020B0604020202020204" pitchFamily="34" charset="0"/>
              </a:rPr>
              <a:t>Принцип действия этих систем был разработан в 40-50 годы прошлого века. </a:t>
            </a:r>
          </a:p>
          <a:p>
            <a:pPr eaLnBrk="1" hangingPunct="1"/>
            <a:endParaRPr lang="ru-RU" altLang="ru-RU" i="1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13100"/>
            <a:ext cx="3878262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3213100"/>
            <a:ext cx="3432175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537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1274763"/>
            <a:ext cx="21875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38" y="287338"/>
            <a:ext cx="8229600" cy="12684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cs typeface="Times New Roman" pitchFamily="18" charset="0"/>
              </a:rPr>
              <a:t>Радиозонд МРЗ – 3МК</a:t>
            </a:r>
            <a:br>
              <a:rPr lang="ru-RU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RU.C.28.005.A </a:t>
            </a:r>
            <a:r>
              <a:rPr lang="en-US" dirty="0">
                <a:cs typeface="Times New Roman" pitchFamily="18" charset="0"/>
              </a:rPr>
              <a:t>№ </a:t>
            </a:r>
            <a:r>
              <a:rPr lang="en-US" dirty="0" smtClean="0">
                <a:cs typeface="Times New Roman" pitchFamily="18" charset="0"/>
              </a:rPr>
              <a:t>5193</a:t>
            </a:r>
            <a:r>
              <a:rPr lang="ru-RU" dirty="0">
                <a:cs typeface="Times New Roman" pitchFamily="18" charset="0"/>
              </a:rPr>
              <a:t>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488" y="1557338"/>
            <a:ext cx="8083550" cy="475138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i="1" dirty="0" smtClean="0">
                <a:solidFill>
                  <a:schemeClr val="tx1"/>
                </a:solidFill>
                <a:cs typeface="Arial" pitchFamily="34" charset="0"/>
              </a:rPr>
              <a:t>Радиозонд </a:t>
            </a:r>
            <a:r>
              <a:rPr lang="ru-RU" sz="1600" i="1" dirty="0">
                <a:solidFill>
                  <a:schemeClr val="tx1"/>
                </a:solidFill>
                <a:cs typeface="Arial" pitchFamily="34" charset="0"/>
              </a:rPr>
              <a:t>МРЗ-3МК предназначен для работы с АРВК </a:t>
            </a:r>
            <a:endParaRPr lang="en-US" sz="1600" i="1" dirty="0" smtClean="0">
              <a:solidFill>
                <a:schemeClr val="tx1"/>
              </a:solidFill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i="1" dirty="0" smtClean="0">
                <a:solidFill>
                  <a:schemeClr val="tx1"/>
                </a:solidFill>
                <a:cs typeface="Arial" pitchFamily="34" charset="0"/>
              </a:rPr>
              <a:t>типа МАРЛ-А на </a:t>
            </a:r>
            <a:r>
              <a:rPr lang="ru-RU" sz="1600" i="1" dirty="0">
                <a:solidFill>
                  <a:schemeClr val="tx1"/>
                </a:solidFill>
                <a:cs typeface="Arial" pitchFamily="34" charset="0"/>
              </a:rPr>
              <a:t>качественно новом уровне.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600" i="1" dirty="0" smtClean="0">
                <a:solidFill>
                  <a:schemeClr val="tx1"/>
                </a:solidFill>
                <a:cs typeface="Arial" pitchFamily="34" charset="0"/>
              </a:rPr>
              <a:t>В </a:t>
            </a:r>
            <a:r>
              <a:rPr lang="ru-RU" sz="1600" i="1" dirty="0">
                <a:solidFill>
                  <a:schemeClr val="tx1"/>
                </a:solidFill>
                <a:cs typeface="Arial" pitchFamily="34" charset="0"/>
              </a:rPr>
              <a:t>МРЗ-3МК реализован оригинальный алгоритм цифровой </a:t>
            </a:r>
            <a:endParaRPr lang="en-US" sz="1600" i="1" dirty="0" smtClean="0">
              <a:solidFill>
                <a:schemeClr val="tx1"/>
              </a:solidFill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i="1" dirty="0" smtClean="0">
                <a:solidFill>
                  <a:schemeClr val="tx1"/>
                </a:solidFill>
                <a:cs typeface="Arial" pitchFamily="34" charset="0"/>
              </a:rPr>
              <a:t>обработки </a:t>
            </a:r>
            <a:r>
              <a:rPr lang="ru-RU" sz="1600" i="1" dirty="0">
                <a:solidFill>
                  <a:schemeClr val="tx1"/>
                </a:solidFill>
                <a:cs typeface="Arial" pitchFamily="34" charset="0"/>
              </a:rPr>
              <a:t>высокоскоростных датчиков с использованием </a:t>
            </a:r>
            <a:endParaRPr lang="en-US" sz="1600" i="1" dirty="0" smtClean="0">
              <a:solidFill>
                <a:schemeClr val="tx1"/>
              </a:solidFill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i="1" dirty="0" smtClean="0">
                <a:solidFill>
                  <a:schemeClr val="tx1"/>
                </a:solidFill>
                <a:cs typeface="Arial" pitchFamily="34" charset="0"/>
              </a:rPr>
              <a:t>современного </a:t>
            </a:r>
            <a:r>
              <a:rPr lang="ru-RU" sz="1600" i="1" dirty="0">
                <a:solidFill>
                  <a:schemeClr val="tx1"/>
                </a:solidFill>
                <a:cs typeface="Arial" pitchFamily="34" charset="0"/>
              </a:rPr>
              <a:t>мощного микроконтроллера.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600" i="1" dirty="0" smtClean="0">
                <a:solidFill>
                  <a:schemeClr val="tx1"/>
                </a:solidFill>
                <a:cs typeface="Arial" pitchFamily="34" charset="0"/>
              </a:rPr>
              <a:t>Радиозонд </a:t>
            </a:r>
            <a:r>
              <a:rPr lang="ru-RU" sz="1600" i="1" dirty="0">
                <a:solidFill>
                  <a:schemeClr val="tx1"/>
                </a:solidFill>
                <a:cs typeface="Arial" pitchFamily="34" charset="0"/>
              </a:rPr>
              <a:t>работает в режиме цифровой пакетной передачи, </a:t>
            </a:r>
            <a:endParaRPr lang="en-US" sz="1600" i="1" dirty="0" smtClean="0">
              <a:solidFill>
                <a:schemeClr val="tx1"/>
              </a:solidFill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i="1" dirty="0" smtClean="0">
                <a:solidFill>
                  <a:schemeClr val="tx1"/>
                </a:solidFill>
                <a:cs typeface="Arial" pitchFamily="34" charset="0"/>
              </a:rPr>
              <a:t>что </a:t>
            </a:r>
            <a:r>
              <a:rPr lang="ru-RU" sz="1600" i="1" dirty="0">
                <a:solidFill>
                  <a:schemeClr val="tx1"/>
                </a:solidFill>
                <a:cs typeface="Arial" pitchFamily="34" charset="0"/>
              </a:rPr>
              <a:t>значительно снижает замирания сигнала.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i="1" dirty="0" smtClean="0">
              <a:solidFill>
                <a:schemeClr val="tx1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i="1" dirty="0">
              <a:solidFill>
                <a:schemeClr val="tx1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i="1" dirty="0" smtClean="0">
              <a:solidFill>
                <a:schemeClr val="tx1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i="1" dirty="0">
              <a:solidFill>
                <a:schemeClr val="tx1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i="1" dirty="0" smtClean="0">
              <a:solidFill>
                <a:schemeClr val="tx1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i="1" dirty="0" smtClean="0">
              <a:solidFill>
                <a:schemeClr val="tx1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i="1" dirty="0" smtClean="0">
              <a:solidFill>
                <a:schemeClr val="tx1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600" i="1" dirty="0" smtClean="0">
                <a:solidFill>
                  <a:schemeClr val="tx1"/>
                </a:solidFill>
                <a:cs typeface="Arial" pitchFamily="34" charset="0"/>
              </a:rPr>
              <a:t>Смена </a:t>
            </a:r>
            <a:r>
              <a:rPr lang="ru-RU" sz="1600" i="1" dirty="0">
                <a:solidFill>
                  <a:schemeClr val="tx1"/>
                </a:solidFill>
                <a:cs typeface="Arial" pitchFamily="34" charset="0"/>
              </a:rPr>
              <a:t>передаваемой в кадрах информации происходит в 10 раз быстрее, чем в существующих радиозондах, что позволяет получить более точные </a:t>
            </a:r>
            <a:r>
              <a:rPr lang="ru-RU" sz="1600" i="1" dirty="0" err="1">
                <a:solidFill>
                  <a:schemeClr val="tx1"/>
                </a:solidFill>
                <a:cs typeface="Arial" pitchFamily="34" charset="0"/>
              </a:rPr>
              <a:t>метеопрофили</a:t>
            </a:r>
            <a:r>
              <a:rPr lang="ru-RU" sz="1600" i="1" dirty="0">
                <a:solidFill>
                  <a:schemeClr val="tx1"/>
                </a:solidFill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600" i="1" dirty="0" smtClean="0">
                <a:solidFill>
                  <a:schemeClr val="tx1"/>
                </a:solidFill>
                <a:cs typeface="Arial" pitchFamily="34" charset="0"/>
              </a:rPr>
              <a:t>Радиозонд </a:t>
            </a:r>
            <a:r>
              <a:rPr lang="ru-RU" sz="1600" i="1" dirty="0">
                <a:solidFill>
                  <a:schemeClr val="tx1"/>
                </a:solidFill>
                <a:cs typeface="Arial" pitchFamily="34" charset="0"/>
              </a:rPr>
              <a:t>может работать в режиме измерения наклонной дальности и в режиме без запросного сигнала с датчиком давления. </a:t>
            </a:r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500438"/>
            <a:ext cx="9525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797300"/>
            <a:ext cx="5616575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3689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03912"/>
          </a:xfrm>
        </p:spPr>
        <p:txBody>
          <a:bodyPr/>
          <a:lstStyle/>
          <a:p>
            <a:pPr eaLnBrk="1" hangingPunct="1"/>
            <a:r>
              <a:rPr lang="ru-RU" altLang="ru-RU" sz="2000" i="1" smtClean="0">
                <a:solidFill>
                  <a:schemeClr val="tx1"/>
                </a:solidFill>
                <a:cs typeface="Arial" panose="020B0604020202020204" pitchFamily="34" charset="0"/>
              </a:rPr>
              <a:t>Приемопередатчик радиозонда МРЗ-3МК обеспечивает гарантированную мощность излучения в 1,5-2 раза больше мощности серийного радиозонда МРЗ-3 при повышенной чувствительности к запросному сигналу не хуже – минус 64дБ/Вт м2.</a:t>
            </a:r>
          </a:p>
          <a:p>
            <a:pPr eaLnBrk="1" hangingPunct="1"/>
            <a:r>
              <a:rPr lang="ru-RU" altLang="ru-RU" sz="2000" i="1" smtClean="0">
                <a:solidFill>
                  <a:schemeClr val="tx1"/>
                </a:solidFill>
                <a:cs typeface="Arial" panose="020B0604020202020204" pitchFamily="34" charset="0"/>
              </a:rPr>
              <a:t>Радиозонд МРЗ-3МК снабжен запатентованной схемой питания для обеспечения работы от различных типов источников питания.</a:t>
            </a:r>
          </a:p>
          <a:p>
            <a:pPr eaLnBrk="1" hangingPunct="1"/>
            <a:r>
              <a:rPr lang="ru-RU" altLang="ru-RU" sz="2000" i="1" smtClean="0">
                <a:solidFill>
                  <a:schemeClr val="tx1"/>
                </a:solidFill>
                <a:cs typeface="Arial" panose="020B0604020202020204" pitchFamily="34" charset="0"/>
              </a:rPr>
              <a:t>Конструкция блока датчиков значительно уменьшает влияние солнечной радиации, в том числе и отраженной от поверхности зонда.</a:t>
            </a:r>
          </a:p>
          <a:p>
            <a:pPr eaLnBrk="1" hangingPunct="1"/>
            <a:endParaRPr lang="en-US" altLang="ru-RU" sz="2000" i="1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/>
            <a:endParaRPr lang="en-US" altLang="ru-RU" sz="2000" i="1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/>
            <a:endParaRPr lang="en-US" altLang="ru-RU" sz="2000" i="1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/>
            <a:endParaRPr lang="en-US" altLang="ru-RU" sz="2000" i="1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2000" i="1" smtClean="0">
                <a:solidFill>
                  <a:schemeClr val="tx1"/>
                </a:solidFill>
                <a:cs typeface="Arial" panose="020B0604020202020204" pitchFamily="34" charset="0"/>
              </a:rPr>
              <a:t>Для работы радиозонда с АРВК МАРЛ-А достаточно доработать их программное обеспечение.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000500"/>
            <a:ext cx="3429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51">
        <p:split orient="vert"/>
      </p:transition>
    </mc:Choice>
    <mc:Fallback xmlns="">
      <p:transition spd="slow" advTm="225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313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400" dirty="0">
                <a:cs typeface="Times New Roman" pitchFamily="18" charset="0"/>
              </a:rPr>
              <a:t>Радиозонд МРЗ-3МК ШЛИГ.405543.005</a:t>
            </a:r>
            <a:br>
              <a:rPr lang="ru-RU" sz="2400" dirty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>полностью </a:t>
            </a:r>
            <a:r>
              <a:rPr lang="ru-RU" sz="2400" dirty="0">
                <a:cs typeface="Times New Roman" pitchFamily="18" charset="0"/>
              </a:rPr>
              <a:t>совместим с существующими системами радиозондирования МАРЛ-А, «Вектор-М</a:t>
            </a:r>
            <a:r>
              <a:rPr lang="ru-RU" sz="2400" dirty="0" smtClean="0">
                <a:cs typeface="Times New Roman" pitchFamily="18" charset="0"/>
              </a:rPr>
              <a:t>»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i="1" dirty="0">
                <a:solidFill>
                  <a:schemeClr val="tx1"/>
                </a:solidFill>
                <a:cs typeface="Arial" pitchFamily="34" charset="0"/>
              </a:rPr>
              <a:t>Метрологические </a:t>
            </a:r>
            <a:r>
              <a:rPr lang="ru-RU" sz="1800" i="1" dirty="0" smtClean="0">
                <a:solidFill>
                  <a:schemeClr val="tx1"/>
                </a:solidFill>
                <a:cs typeface="Arial" pitchFamily="34" charset="0"/>
              </a:rPr>
              <a:t>характеристики</a:t>
            </a:r>
            <a:endParaRPr lang="en-US" sz="1800" i="1" dirty="0" smtClean="0">
              <a:solidFill>
                <a:schemeClr val="tx1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i="1" dirty="0">
              <a:solidFill>
                <a:schemeClr val="tx1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i="1" dirty="0" smtClean="0">
              <a:solidFill>
                <a:schemeClr val="tx1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i="1" dirty="0">
              <a:solidFill>
                <a:schemeClr val="tx1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i="1" dirty="0" smtClean="0">
              <a:solidFill>
                <a:schemeClr val="tx1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i="1" dirty="0">
              <a:solidFill>
                <a:schemeClr val="tx1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i="1" dirty="0" smtClean="0">
              <a:solidFill>
                <a:schemeClr val="tx1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i="1" dirty="0">
              <a:solidFill>
                <a:schemeClr val="tx1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i="1" dirty="0" smtClean="0">
              <a:solidFill>
                <a:schemeClr val="tx1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i="1" dirty="0" smtClean="0">
              <a:solidFill>
                <a:schemeClr val="tx1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i="1" dirty="0">
                <a:solidFill>
                  <a:schemeClr val="tx1"/>
                </a:solidFill>
                <a:cs typeface="Arial" pitchFamily="34" charset="0"/>
              </a:rPr>
              <a:t>* – При температуре ниже минус 40 </a:t>
            </a:r>
            <a:r>
              <a:rPr lang="ru-RU" sz="1800" i="1" dirty="0" smtClean="0">
                <a:solidFill>
                  <a:schemeClr val="tx1"/>
                </a:solidFill>
                <a:cs typeface="Arial" pitchFamily="34" charset="0"/>
              </a:rPr>
              <a:t>градусов Цельсия погрешность </a:t>
            </a:r>
            <a:r>
              <a:rPr lang="ru-RU" sz="1800" i="1" dirty="0">
                <a:solidFill>
                  <a:schemeClr val="tx1"/>
                </a:solidFill>
                <a:cs typeface="Arial" pitchFamily="34" charset="0"/>
              </a:rPr>
              <a:t>при измерении влажности не нормируется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076086"/>
              </p:ext>
            </p:extLst>
          </p:nvPr>
        </p:nvGraphicFramePr>
        <p:xfrm>
          <a:off x="755650" y="2205038"/>
          <a:ext cx="7920038" cy="2511425"/>
        </p:xfrm>
        <a:graphic>
          <a:graphicData uri="http://schemas.openxmlformats.org/drawingml/2006/table">
            <a:tbl>
              <a:tblPr/>
              <a:tblGrid>
                <a:gridCol w="6049963"/>
                <a:gridCol w="1870075"/>
              </a:tblGrid>
              <a:tr h="941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 допускаемой абсолютной погрешности радиозонда при измерении температуры от минус 90 до 50 °С, с доверительной вероятностью 0,95 (2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не более, °С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00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 допускаемой абсолютной погрешности радиозонда при измерении относительной влажности, с доверительной вероятностью 0,95 (2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не более, %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диапазоне от 0 до 10 %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диапазоне от 10 до 90 %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диапазоне от 90 до </a:t>
                      </a: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±8*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±5*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±8*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66">
        <p14:reveal/>
      </p:transition>
    </mc:Choice>
    <mc:Fallback xmlns="">
      <p:transition spd="slow" advTm="8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19125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1800" i="1" smtClean="0">
                <a:solidFill>
                  <a:schemeClr val="tx1"/>
                </a:solidFill>
              </a:rPr>
              <a:t>Технические характеристики радиозонда МРЗ-3МК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altLang="ru-RU" sz="1800" i="1" smtClean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765175"/>
          <a:ext cx="7974012" cy="5370511"/>
        </p:xfrm>
        <a:graphic>
          <a:graphicData uri="http://schemas.openxmlformats.org/drawingml/2006/table">
            <a:tbl>
              <a:tblPr/>
              <a:tblGrid>
                <a:gridCol w="6091237"/>
                <a:gridCol w="1882775"/>
              </a:tblGrid>
              <a:tr h="4318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Диапазон измерения температуры,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58191" marR="581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минус 90 до 50</a:t>
                      </a:r>
                    </a:p>
                  </a:txBody>
                  <a:tcPr marL="58191" marR="581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Диапазон измерения относительной влажности, %</a:t>
                      </a:r>
                    </a:p>
                  </a:txBody>
                  <a:tcPr marL="58191" marR="581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0 до 100</a:t>
                      </a:r>
                    </a:p>
                  </a:txBody>
                  <a:tcPr marL="58191" marR="581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7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непрерывной работы с момента подключения батареи, не менее, ч</a:t>
                      </a:r>
                    </a:p>
                  </a:txBody>
                  <a:tcPr marL="58191" marR="581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8191" marR="581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7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Несущая частота излучения приемопередатчика, МГц: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для исполнения «1680 МГц» </a:t>
                      </a:r>
                    </a:p>
                  </a:txBody>
                  <a:tcPr marL="58191" marR="581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1680±8 </a:t>
                      </a:r>
                    </a:p>
                  </a:txBody>
                  <a:tcPr marL="58191" marR="581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 потока энергии излучения приемопередатчика на расстоянии (2,00±0,05) м в направлении, отстоящем под углом 55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оси вибратора антенны, не менее, Вт/м</a:t>
                      </a:r>
                      <a:r>
                        <a:rPr kumimoji="0" lang="ru-RU" alt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1" marR="581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3,0·10</a:t>
                      </a:r>
                      <a:r>
                        <a:rPr kumimoji="0" lang="ru-RU" alt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8191" marR="581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7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Чувствительность к запросным импульсам длительностью от 0,4 до 1,2 мкс, частотой следования от 400 до 900 Гц с несущей частотой, значение которой лежит в диапазоне ±5 МГц от несущей частоты радиозонда, не более, дБ относительно 1 Вт/м</a:t>
                      </a:r>
                      <a:r>
                        <a:rPr kumimoji="0" lang="ru-RU" alt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1" marR="581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минус 64</a:t>
                      </a:r>
                    </a:p>
                  </a:txBody>
                  <a:tcPr marL="58191" marR="581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Частота следования суперирующих импульсов, кГц</a:t>
                      </a:r>
                    </a:p>
                  </a:txBody>
                  <a:tcPr marL="58191" marR="581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803,1±0,2</a:t>
                      </a:r>
                    </a:p>
                  </a:txBody>
                  <a:tcPr marL="58191" marR="581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7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Девиация частоты следования суперирующих импульсов, кГц</a:t>
                      </a:r>
                    </a:p>
                  </a:txBody>
                  <a:tcPr marL="58191" marR="581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15,4±0,4</a:t>
                      </a:r>
                    </a:p>
                  </a:txBody>
                  <a:tcPr marL="58191" marR="581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обновления кадра телеметрической информации, с</a:t>
                      </a:r>
                    </a:p>
                  </a:txBody>
                  <a:tcPr marL="58191" marR="581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8191" marR="581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Полетная масса, не более, кг</a:t>
                      </a:r>
                    </a:p>
                  </a:txBody>
                  <a:tcPr marL="58191" marR="581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1" marR="581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610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ъект 2"/>
          <p:cNvSpPr>
            <a:spLocks noGrp="1"/>
          </p:cNvSpPr>
          <p:nvPr>
            <p:ph idx="1"/>
          </p:nvPr>
        </p:nvSpPr>
        <p:spPr>
          <a:xfrm>
            <a:off x="468313" y="260350"/>
            <a:ext cx="8229600" cy="61214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i="1" smtClean="0">
                <a:solidFill>
                  <a:schemeClr val="tx1"/>
                </a:solidFill>
              </a:rPr>
              <a:t>Сравнительные характеристики радиозондов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altLang="ru-RU" i="1" smtClean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658017"/>
              </p:ext>
            </p:extLst>
          </p:nvPr>
        </p:nvGraphicFramePr>
        <p:xfrm>
          <a:off x="395288" y="836613"/>
          <a:ext cx="8518525" cy="5513390"/>
        </p:xfrm>
        <a:graphic>
          <a:graphicData uri="http://schemas.openxmlformats.org/drawingml/2006/table">
            <a:tbl>
              <a:tblPr/>
              <a:tblGrid>
                <a:gridCol w="2663825"/>
                <a:gridCol w="1466850"/>
                <a:gridCol w="1595437"/>
                <a:gridCol w="1395413"/>
                <a:gridCol w="1397000"/>
              </a:tblGrid>
              <a:tr h="182891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параметра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381375" algn="l"/>
                        </a:tabLst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tabLst>
                          <a:tab pos="3381375" algn="l"/>
                        </a:tabLst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381375" algn="l"/>
                        </a:tabLst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tabLst>
                          <a:tab pos="3381375" algn="l"/>
                        </a:tabLst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381375" algn="l"/>
                        </a:tabLst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381375" algn="l"/>
                        </a:tabLst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381375" algn="l"/>
                        </a:tabLst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381375" algn="l"/>
                        </a:tabLst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381375" algn="l"/>
                        </a:tabLst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81375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радиозонда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МРЗ-3А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МРЗ-3АК1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МРЗ-3МК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МРЗ-Н1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Диапазон измерения температуры,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80 … +50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80 … +50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90 … +50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90 … +50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Диапазон измерения относительной влажности, %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… 98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… 100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… 100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… 100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Абсолютная погрешность радиозонда при измерении температуры, не более,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±1,8 (3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±0,6 (3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±0,6 (2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±0,6 (2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Абсолютная погрешность радиозонда при измерении относительной влажности, %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±15 (3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±±8 (3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φ = 0…10 %)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±5 (3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φ = 10…90 %)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±8 (3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φ =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90…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±8 (3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φ = 0…10 %)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±5 (3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φ = 10…90 %)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±8 (3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φ =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90…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±8 (3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φ = 0…10 %)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±5 (3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φ = 10…90 %)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±8 (3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φ =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90…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Несущая частота, МГц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1680±8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1782±8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1680±8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1782±8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1680±8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400,2 … 406,0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обновления данных, с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 … 5,4 (температура)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 … 10,8 (влажность)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 … 5,4 (температура)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 … 10,8 (влажность)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непрерывной работы радиозонда с момента подключения батареи, ч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* (5)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*  (3)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*  (3)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Полетная масса, кг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определения высоты и наклонной дальности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радиолокационный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радиолокационный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радиолокационный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навигационный ГЛОНАСС/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GPS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передачи телеметрической информации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периоды сигналов  метеоинформации и опоры разделенные по времени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периоды сигналов  метеоинформации и опоры разделенные по времени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цифровой сигнал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цифровой сигнал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Совместимость со станциями слежения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АВК, МАРЛ-А, «Вектор»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АВК, МАРЛ-А, «Вектор»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МАРЛ-А, «Вектор»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«Полюс»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91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– требования технических условий, в скобках указаны реальные значения</a:t>
                      </a:r>
                    </a:p>
                  </a:txBody>
                  <a:tcPr marL="58725" marR="587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81">
        <p:circle/>
      </p:transition>
    </mc:Choice>
    <mc:Fallback xmlns="">
      <p:transition spd="slow" advTm="68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>
                <a:solidFill>
                  <a:prstClr val="black"/>
                </a:solidFill>
              </a:rPr>
              <a:t>Сравнительные характеристики </a:t>
            </a:r>
            <a:r>
              <a:rPr lang="ru-RU" i="1" dirty="0" smtClean="0">
                <a:solidFill>
                  <a:prstClr val="black"/>
                </a:solidFill>
              </a:rPr>
              <a:t>радиозондов для угломерно-дальномерных систем.</a:t>
            </a:r>
            <a:endParaRPr lang="ru-RU" i="1" dirty="0">
              <a:solidFill>
                <a:prstClr val="black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8313" y="1125538"/>
          <a:ext cx="8229600" cy="4054473"/>
        </p:xfrm>
        <a:graphic>
          <a:graphicData uri="http://schemas.openxmlformats.org/drawingml/2006/table">
            <a:tbl>
              <a:tblPr/>
              <a:tblGrid>
                <a:gridCol w="4960937"/>
                <a:gridCol w="1089025"/>
                <a:gridCol w="1089025"/>
                <a:gridCol w="1090613"/>
              </a:tblGrid>
              <a:tr h="21339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параметра</a:t>
                      </a:r>
                    </a:p>
                  </a:txBody>
                  <a:tcPr marL="59455" marR="594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радиозонда</a:t>
                      </a:r>
                    </a:p>
                  </a:txBody>
                  <a:tcPr marL="59455" marR="594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МРЗ-3А</a:t>
                      </a:r>
                    </a:p>
                  </a:txBody>
                  <a:tcPr marL="59455" marR="594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МРЗ-3АК1</a:t>
                      </a:r>
                    </a:p>
                  </a:txBody>
                  <a:tcPr marL="59455" marR="594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МРЗ-3МК</a:t>
                      </a:r>
                    </a:p>
                  </a:txBody>
                  <a:tcPr marL="59455" marR="594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 потока энергии излучения приемопередатчика на расстоянии (2,00±0,05) м в направлении, отстоящем под углом 55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оси вибратора антенны, не менее, Вт/м</a:t>
                      </a:r>
                      <a:r>
                        <a:rPr kumimoji="0" lang="ru-RU" alt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55" marR="594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1,5·10</a:t>
                      </a:r>
                      <a:r>
                        <a:rPr kumimoji="0" lang="ru-RU" alt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9455" marR="594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1,5·10</a:t>
                      </a:r>
                      <a:r>
                        <a:rPr kumimoji="0" lang="ru-RU" alt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9455" marR="594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3,0·10</a:t>
                      </a:r>
                      <a:r>
                        <a:rPr kumimoji="0" lang="ru-RU" alt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9455" marR="594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9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Чувствительность к запросным импульсам длительностью от 0,4 до 1,2 мкс, частотой следования от 400 до 900 Гц с несущей частотой, значение которой лежит в диапазоне ±5 МГц от несущей частоты радиозонда, не более, дБ относительно 1 Вт/м</a:t>
                      </a:r>
                      <a:r>
                        <a:rPr kumimoji="0" lang="ru-RU" alt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55" marR="594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60</a:t>
                      </a:r>
                    </a:p>
                  </a:txBody>
                  <a:tcPr marL="59455" marR="594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60</a:t>
                      </a:r>
                    </a:p>
                  </a:txBody>
                  <a:tcPr marL="59455" marR="594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64</a:t>
                      </a:r>
                    </a:p>
                  </a:txBody>
                  <a:tcPr marL="59455" marR="594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Частота следования суперирующих импульсов, кГц</a:t>
                      </a:r>
                    </a:p>
                  </a:txBody>
                  <a:tcPr marL="59455" marR="594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775 … 825</a:t>
                      </a:r>
                    </a:p>
                  </a:txBody>
                  <a:tcPr marL="59455" marR="594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775 … 825</a:t>
                      </a:r>
                    </a:p>
                  </a:txBody>
                  <a:tcPr marL="59455" marR="594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803,1±0,2</a:t>
                      </a:r>
                    </a:p>
                  </a:txBody>
                  <a:tcPr marL="59455" marR="594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Девиация частоты следования суперирующих импульсов, кГц</a:t>
                      </a:r>
                    </a:p>
                  </a:txBody>
                  <a:tcPr marL="59455" marR="594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… 18</a:t>
                      </a:r>
                    </a:p>
                  </a:txBody>
                  <a:tcPr marL="59455" marR="594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… 18</a:t>
                      </a:r>
                    </a:p>
                  </a:txBody>
                  <a:tcPr marL="59455" marR="594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15,4±0,4</a:t>
                      </a:r>
                    </a:p>
                  </a:txBody>
                  <a:tcPr marL="59455" marR="594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следования импульсов телеметрии в опорном канале, мкс </a:t>
                      </a:r>
                    </a:p>
                  </a:txBody>
                  <a:tcPr marL="59455" marR="594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1449 … 1785</a:t>
                      </a:r>
                    </a:p>
                  </a:txBody>
                  <a:tcPr marL="59455" marR="594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1449 … 1785</a:t>
                      </a:r>
                    </a:p>
                  </a:txBody>
                  <a:tcPr marL="59455" marR="594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1449 … 1785</a:t>
                      </a:r>
                    </a:p>
                  </a:txBody>
                  <a:tcPr marL="59455" marR="594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следования импульсов телеметрии в канале температуры, при измерении температуры от минус 90 до 50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С, мкс</a:t>
                      </a:r>
                    </a:p>
                  </a:txBody>
                  <a:tcPr marL="59455" marR="594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1562 … 58821</a:t>
                      </a:r>
                    </a:p>
                  </a:txBody>
                  <a:tcPr marL="59455" marR="594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1562 … 58821</a:t>
                      </a:r>
                    </a:p>
                  </a:txBody>
                  <a:tcPr marL="59455" marR="594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1562 … 58821</a:t>
                      </a:r>
                    </a:p>
                  </a:txBody>
                  <a:tcPr marL="59455" marR="594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следования импульсов телеметрии в канале влажности, при измерении влажности от 10 до 98 %, мкс</a:t>
                      </a:r>
                    </a:p>
                  </a:txBody>
                  <a:tcPr marL="59455" marR="594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1526 … 2564</a:t>
                      </a:r>
                    </a:p>
                  </a:txBody>
                  <a:tcPr marL="59455" marR="594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1526 … 2564</a:t>
                      </a:r>
                    </a:p>
                  </a:txBody>
                  <a:tcPr marL="59455" marR="594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1526 … 2564</a:t>
                      </a:r>
                    </a:p>
                  </a:txBody>
                  <a:tcPr marL="59455" marR="594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917">
        <p:cut/>
      </p:transition>
    </mc:Choice>
    <mc:Fallback xmlns="">
      <p:transition advTm="1917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936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cs typeface="Times New Roman" pitchFamily="18" charset="0"/>
              </a:rPr>
              <a:t>Разностно-дальномерный метод</a:t>
            </a:r>
            <a:endParaRPr lang="ru-RU" sz="3600" dirty="0"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392612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1"/>
                </a:solidFill>
                <a:cs typeface="Arial" pitchFamily="34" charset="0"/>
              </a:rPr>
              <a:t>Зонд определяет свои координаты при помощи СНС и направляет их, совместно с телеметрией на базовую станцию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1"/>
                </a:solidFill>
                <a:cs typeface="Arial" pitchFamily="34" charset="0"/>
              </a:rPr>
              <a:t>Базовая станция так же может определять координаты своего местоположения при помощи СНС</a:t>
            </a:r>
            <a:endParaRPr lang="ru-RU" i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052513"/>
            <a:ext cx="4989512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8696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568952" cy="572149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</a:rPr>
              <a:t> В ноябре 2011 года по заданию Федерального космического агентства были проведены успешные испытания опытного образца системы радиозондирования « Полюс» совместно с ФГУП «ЦЕНКИ» на базе космодрома «Байконур».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</a:rPr>
              <a:t>       С 2013 года осуществляются серийные поставки навигационных радиозондов МРЗ-Н1 на космодром « Байконур».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</a:rPr>
              <a:t>       С 2013 года ОАО «Радий» принимает участие в разработке и оснащении метеорологической инфраструктуры космодрома  «Восточный». Разрабатываются и будут изготовлены мобильные и стационарные комплексы на базе навигационной системы радиозондирования «Полюс», а так же цифровые радиозонды МРЗ-3МК с пакетной передачей информации для работы с модернизированными  локаторами. </a:t>
            </a:r>
          </a:p>
        </p:txBody>
      </p:sp>
    </p:spTree>
    <p:extLst>
      <p:ext uri="{BB962C8B-B14F-4D97-AF65-F5344CB8AC3E}">
        <p14:creationId xmlns:p14="http://schemas.microsoft.com/office/powerpoint/2010/main" val="38329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521">
        <p:fade/>
      </p:transition>
    </mc:Choice>
    <mc:Fallback xmlns="">
      <p:transition spd="med" advTm="65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4800" dirty="0" smtClean="0"/>
              <a:t>Выставка </a:t>
            </a:r>
            <a:r>
              <a:rPr lang="en-US" sz="4800" dirty="0" smtClean="0"/>
              <a:t>METEOREX 2014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5"/>
            <a:ext cx="3672408" cy="275430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24744"/>
            <a:ext cx="3672408" cy="2754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93808"/>
            <a:ext cx="3672408" cy="27543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93808"/>
            <a:ext cx="3672408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46512"/>
      </p:ext>
    </p:extLst>
  </p:cSld>
  <p:clrMapOvr>
    <a:masterClrMapping/>
  </p:clrMapOvr>
  <p:transition spd="slow" advTm="2977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9600" b="1" i="1" dirty="0" smtClean="0">
                <a:solidFill>
                  <a:schemeClr val="tx2"/>
                </a:solidFill>
              </a:rPr>
              <a:t>Спасибо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9600" b="1" i="1" dirty="0" smtClean="0">
                <a:solidFill>
                  <a:schemeClr val="tx2"/>
                </a:solidFill>
              </a:rPr>
              <a:t>за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9600" b="1" i="1" dirty="0" smtClean="0">
                <a:solidFill>
                  <a:schemeClr val="tx2"/>
                </a:solidFill>
              </a:rPr>
              <a:t>внимание</a:t>
            </a:r>
            <a:endParaRPr lang="ru-RU" sz="9600" b="1" i="1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2">
        <p:split orient="vert"/>
      </p:transition>
    </mc:Choice>
    <mc:Fallback xmlns="">
      <p:transition spd="slow" advTm="43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789363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4000" dirty="0" smtClean="0"/>
              <a:t>Система радиозондирования атмосферы «Полюс»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27">
        <p14:reveal/>
      </p:transition>
    </mc:Choice>
    <mc:Fallback xmlns="">
      <p:transition spd="slow" advTm="5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/>
              <a:t>Принцип работы СР «Полюс»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256212"/>
          </a:xfrm>
        </p:spPr>
        <p:txBody>
          <a:bodyPr/>
          <a:lstStyle/>
          <a:p>
            <a:pPr eaLnBrk="1" hangingPunct="1"/>
            <a:r>
              <a:rPr lang="ru-RU" altLang="ru-RU" sz="2000" i="1" smtClean="0">
                <a:solidFill>
                  <a:schemeClr val="tx1"/>
                </a:solidFill>
                <a:cs typeface="Arial" panose="020B0604020202020204" pitchFamily="34" charset="0"/>
              </a:rPr>
              <a:t>СР состоит из наземной базовой станции слежения (БС) и запускаемого в свободный полет АРЗ МРЗ-Н1.</a:t>
            </a:r>
          </a:p>
          <a:p>
            <a:pPr eaLnBrk="1" hangingPunct="1"/>
            <a:endParaRPr lang="ru-RU" altLang="ru-RU" sz="2000" i="1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57338"/>
            <a:ext cx="597217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315">
        <p:circle/>
      </p:transition>
    </mc:Choice>
    <mc:Fallback xmlns="">
      <p:transition spd="slow" advTm="631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/>
            <a:r>
              <a:rPr lang="ru-RU" altLang="ru-RU" sz="1600" i="1" smtClean="0">
                <a:solidFill>
                  <a:schemeClr val="tx1"/>
                </a:solidFill>
                <a:cs typeface="Arial" panose="020B0604020202020204" pitchFamily="34" charset="0"/>
              </a:rPr>
              <a:t>АРЗ измеряет параметры атмосферы, текущие координаты и вектор скорости и передает эту телеметрическую информацию по цифровому радиоканалу на БС. БС принимает телеметрический сигнал АРЗ, демодулирует его и выделяет пакеты с телеметрической информацией. Затем, средствами ПЭВМ БС выполняется обработка, индикация и сохранение аэрологической информации.</a:t>
            </a:r>
          </a:p>
          <a:p>
            <a:pPr eaLnBrk="1" hangingPunct="1"/>
            <a:endParaRPr lang="ru-RU" altLang="ru-RU" sz="1600" i="1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916113"/>
            <a:ext cx="6205538" cy="442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4011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Достоинства системы</a:t>
            </a:r>
            <a:endParaRPr lang="ru-RU" sz="4000" dirty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57200" y="908050"/>
            <a:ext cx="6778625" cy="5653088"/>
          </a:xfrm>
        </p:spPr>
        <p:txBody>
          <a:bodyPr/>
          <a:lstStyle/>
          <a:p>
            <a:pPr eaLnBrk="1" hangingPunct="1"/>
            <a:r>
              <a:rPr lang="ru-RU" altLang="ru-RU" sz="16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Низкое энергопотребление базовой станции</a:t>
            </a:r>
          </a:p>
          <a:p>
            <a:pPr eaLnBrk="1" hangingPunct="1"/>
            <a:r>
              <a:rPr lang="ru-RU" altLang="ru-RU" sz="16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Легкая антенная система, не требующая для установки сложных ферм, юстировки по горизонту и азимуту.</a:t>
            </a:r>
          </a:p>
          <a:p>
            <a:pPr eaLnBrk="1" hangingPunct="1"/>
            <a:r>
              <a:rPr lang="ru-RU" altLang="ru-RU" sz="16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Отсутствие вращающихся частей в антенне.</a:t>
            </a:r>
          </a:p>
          <a:p>
            <a:pPr eaLnBrk="1" hangingPunct="1"/>
            <a:r>
              <a:rPr lang="ru-RU" altLang="ru-RU" sz="16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Возможность установки антенны прямо на грунт.</a:t>
            </a:r>
          </a:p>
          <a:p>
            <a:pPr eaLnBrk="1" hangingPunct="1"/>
            <a:r>
              <a:rPr lang="ru-RU" altLang="ru-RU" sz="16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Высокая точность измерения координат зонда и скорости его движения при любом удалении в пределах от 5 до 250000 метров и высоте до 40 километров.</a:t>
            </a:r>
          </a:p>
          <a:p>
            <a:pPr eaLnBrk="1" hangingPunct="1"/>
            <a:r>
              <a:rPr lang="ru-RU" altLang="ru-RU" sz="16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Выдача данных телеметрии со скоростью 1 кадр в 2 секунды и с шагом по высоте 10 метров.</a:t>
            </a:r>
          </a:p>
          <a:p>
            <a:pPr eaLnBrk="1" hangingPunct="1"/>
            <a:r>
              <a:rPr lang="ru-RU" altLang="ru-RU" sz="16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Высокая разрешающая способность при определении направления и скорости ветра.</a:t>
            </a:r>
          </a:p>
          <a:p>
            <a:pPr eaLnBrk="1" hangingPunct="1"/>
            <a:r>
              <a:rPr lang="ru-RU" altLang="ru-RU" sz="16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Не требует строгой привязки</a:t>
            </a:r>
            <a:br>
              <a:rPr lang="ru-RU" altLang="ru-RU" sz="1600" i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altLang="ru-RU" sz="16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аппаратуры БС к определенным </a:t>
            </a:r>
            <a:br>
              <a:rPr lang="ru-RU" altLang="ru-RU" sz="1600" i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altLang="ru-RU" sz="16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координатам</a:t>
            </a:r>
          </a:p>
          <a:p>
            <a:pPr eaLnBrk="1" hangingPunct="1"/>
            <a:r>
              <a:rPr lang="ru-RU" altLang="ru-RU" sz="16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Возможность использования на </a:t>
            </a:r>
            <a:br>
              <a:rPr lang="ru-RU" altLang="ru-RU" sz="1600" i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altLang="ru-RU" sz="16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мобильной платформе.</a:t>
            </a:r>
          </a:p>
          <a:p>
            <a:pPr eaLnBrk="1" hangingPunct="1"/>
            <a:r>
              <a:rPr lang="ru-RU" altLang="ru-RU" sz="16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Возможность использования в</a:t>
            </a:r>
            <a:br>
              <a:rPr lang="ru-RU" altLang="ru-RU" sz="1600" i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altLang="ru-RU" sz="16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условиях крайнего севера и на</a:t>
            </a:r>
            <a:br>
              <a:rPr lang="ru-RU" altLang="ru-RU" sz="1600" i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altLang="ru-RU" sz="16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дрейфующих льдинах.</a:t>
            </a:r>
          </a:p>
        </p:txBody>
      </p:sp>
      <p:pic>
        <p:nvPicPr>
          <p:cNvPr id="1024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6" r="30672"/>
          <a:stretch>
            <a:fillRect/>
          </a:stretch>
        </p:blipFill>
        <p:spPr bwMode="auto">
          <a:xfrm>
            <a:off x="6805613" y="4763"/>
            <a:ext cx="2266950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Z:\Projects\Полюс\Байконур\Фото с байконура\Базовая станция ПОЛЮС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4206875"/>
            <a:ext cx="3138487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310">
        <p:cut/>
      </p:transition>
    </mc:Choice>
    <mc:Fallback xmlns="">
      <p:transition advTm="1031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2495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15">
        <p:fade/>
      </p:transition>
    </mc:Choice>
    <mc:Fallback xmlns="">
      <p:transition spd="med" advTm="74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1766</TotalTime>
  <Words>2159</Words>
  <Application>Microsoft Office PowerPoint</Application>
  <PresentationFormat>Экран (4:3)</PresentationFormat>
  <Paragraphs>373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Calibri</vt:lpstr>
      <vt:lpstr>Century Gothic</vt:lpstr>
      <vt:lpstr>Courier New</vt:lpstr>
      <vt:lpstr>Symbol</vt:lpstr>
      <vt:lpstr>Times New Roman</vt:lpstr>
      <vt:lpstr>Исполнительная</vt:lpstr>
      <vt:lpstr>Средства радиозондирования атмосферы производимые и разрабатываемые ОАО «Радий» WWW.Meteo-Radiy.ru</vt:lpstr>
      <vt:lpstr>Введение</vt:lpstr>
      <vt:lpstr>Угломерно-дальномерный метод</vt:lpstr>
      <vt:lpstr>Разностно-дальномерный метод</vt:lpstr>
      <vt:lpstr>Система радиозондирования атмосферы «Полюс»</vt:lpstr>
      <vt:lpstr>Принцип работы СР «Полюс»</vt:lpstr>
      <vt:lpstr>Презентация PowerPoint</vt:lpstr>
      <vt:lpstr>Достоинства системы</vt:lpstr>
      <vt:lpstr>Презентация PowerPoint</vt:lpstr>
      <vt:lpstr>Презентация PowerPoint</vt:lpstr>
      <vt:lpstr>Презентация PowerPoint</vt:lpstr>
      <vt:lpstr>Краткое описание интерфейса программного обеспечения </vt:lpstr>
      <vt:lpstr>Предполетная подготовка</vt:lpstr>
      <vt:lpstr>Настройки станции</vt:lpstr>
      <vt:lpstr>Настройки станции</vt:lpstr>
      <vt:lpstr>Настройки станции</vt:lpstr>
      <vt:lpstr>Архив данных</vt:lpstr>
      <vt:lpstr>Построения, метеопрофили</vt:lpstr>
      <vt:lpstr>Построения, скорость ветра</vt:lpstr>
      <vt:lpstr>Построения, траектория</vt:lpstr>
      <vt:lpstr>Построения, спец. точки</vt:lpstr>
      <vt:lpstr>Построения, спец. точки</vt:lpstr>
      <vt:lpstr>Телеметрия, собранные данные</vt:lpstr>
      <vt:lpstr>Телеметрия, выборка</vt:lpstr>
      <vt:lpstr>Телеметрия, Карта</vt:lpstr>
      <vt:lpstr>Телеметрия, Карта</vt:lpstr>
      <vt:lpstr>Телеметрия, Карта</vt:lpstr>
      <vt:lpstr>Состояние станции</vt:lpstr>
      <vt:lpstr>Радиозонд МРЗ-Н1 RU.C.28.005.A № 51931</vt:lpstr>
      <vt:lpstr>Презентация PowerPoint</vt:lpstr>
      <vt:lpstr>Радиозонд МРЗ-Н1 ШЛИГ.405543.004</vt:lpstr>
      <vt:lpstr>Презентация PowerPoint</vt:lpstr>
      <vt:lpstr>Презентация PowerPoint</vt:lpstr>
      <vt:lpstr>Радиозонд МРЗ – 3МК RU.C.28.005.A № 51930</vt:lpstr>
      <vt:lpstr>Презентация PowerPoint</vt:lpstr>
      <vt:lpstr>Радиозонд МРЗ-3МК ШЛИГ.405543.005 полностью совместим с существующими системами радиозондирования МАРЛ-А, «Вектор-М»</vt:lpstr>
      <vt:lpstr>Презентация PowerPoint</vt:lpstr>
      <vt:lpstr>Презентация PowerPoint</vt:lpstr>
      <vt:lpstr>Презентация PowerPoint</vt:lpstr>
      <vt:lpstr>Презентация PowerPoint</vt:lpstr>
      <vt:lpstr>Выставка METEOREX 2014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Dmitry Surkov</dc:creator>
  <cp:lastModifiedBy>Dmitry Surkov</cp:lastModifiedBy>
  <cp:revision>73</cp:revision>
  <dcterms:created xsi:type="dcterms:W3CDTF">2013-04-18T09:41:05Z</dcterms:created>
  <dcterms:modified xsi:type="dcterms:W3CDTF">2015-06-30T12:46:02Z</dcterms:modified>
</cp:coreProperties>
</file>